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9" r:id="rId3"/>
    <p:sldId id="318" r:id="rId4"/>
    <p:sldId id="288" r:id="rId5"/>
    <p:sldId id="290" r:id="rId6"/>
    <p:sldId id="291" r:id="rId7"/>
    <p:sldId id="292" r:id="rId8"/>
    <p:sldId id="293" r:id="rId9"/>
    <p:sldId id="294" r:id="rId10"/>
    <p:sldId id="322" r:id="rId11"/>
    <p:sldId id="295" r:id="rId12"/>
    <p:sldId id="296" r:id="rId13"/>
    <p:sldId id="299" r:id="rId14"/>
    <p:sldId id="301" r:id="rId15"/>
    <p:sldId id="300" r:id="rId16"/>
    <p:sldId id="302" r:id="rId17"/>
    <p:sldId id="304" r:id="rId18"/>
    <p:sldId id="303" r:id="rId19"/>
    <p:sldId id="305" r:id="rId20"/>
    <p:sldId id="323" r:id="rId21"/>
    <p:sldId id="306" r:id="rId22"/>
    <p:sldId id="319" r:id="rId23"/>
    <p:sldId id="320" r:id="rId24"/>
    <p:sldId id="321" r:id="rId25"/>
    <p:sldId id="307" r:id="rId26"/>
    <p:sldId id="308" r:id="rId27"/>
    <p:sldId id="325" r:id="rId28"/>
    <p:sldId id="309" r:id="rId29"/>
    <p:sldId id="324" r:id="rId30"/>
    <p:sldId id="326" r:id="rId31"/>
    <p:sldId id="327" r:id="rId32"/>
    <p:sldId id="328" r:id="rId33"/>
    <p:sldId id="330" r:id="rId34"/>
    <p:sldId id="329" r:id="rId35"/>
    <p:sldId id="331" r:id="rId36"/>
    <p:sldId id="332" r:id="rId37"/>
    <p:sldId id="333" r:id="rId38"/>
    <p:sldId id="334" r:id="rId39"/>
    <p:sldId id="335" r:id="rId40"/>
    <p:sldId id="336" r:id="rId41"/>
    <p:sldId id="310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12" r:id="rId50"/>
    <p:sldId id="313" r:id="rId51"/>
    <p:sldId id="345" r:id="rId52"/>
    <p:sldId id="346" r:id="rId53"/>
    <p:sldId id="347" r:id="rId54"/>
    <p:sldId id="344" r:id="rId55"/>
    <p:sldId id="314" r:id="rId56"/>
    <p:sldId id="317" r:id="rId57"/>
    <p:sldId id="271" r:id="rId58"/>
  </p:sldIdLst>
  <p:sldSz cx="9144000" cy="5143500" type="screen16x9"/>
  <p:notesSz cx="6858000" cy="9144000"/>
  <p:embeddedFontLs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Raleway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664" autoAdjust="0"/>
  </p:normalViewPr>
  <p:slideViewPr>
    <p:cSldViewPr snapToGrid="0">
      <p:cViewPr varScale="1">
        <p:scale>
          <a:sx n="115" d="100"/>
          <a:sy n="11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https://www.baeldung.com/java-email-validation-regex</a:t>
            </a:r>
          </a:p>
        </p:txBody>
      </p:sp>
    </p:spTree>
    <p:extLst>
      <p:ext uri="{BB962C8B-B14F-4D97-AF65-F5344CB8AC3E}">
        <p14:creationId xmlns:p14="http://schemas.microsoft.com/office/powerpoint/2010/main" val="450456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7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65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https://proselyte.net/tutorials/spring-tutorial-full-version/introduction/</a:t>
            </a:r>
          </a:p>
        </p:txBody>
      </p:sp>
    </p:spTree>
    <p:extLst>
      <p:ext uri="{BB962C8B-B14F-4D97-AF65-F5344CB8AC3E}">
        <p14:creationId xmlns:p14="http://schemas.microsoft.com/office/powerpoint/2010/main" val="155756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https://habr.com/en/articles/500572/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8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43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3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with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6973DC72-D8D9-5BC5-F690-BC10C5EB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81" y="1238487"/>
            <a:ext cx="2794637" cy="37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2D07-5ED5-4E1E-84C6-B28FBEC8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3" y="1107828"/>
            <a:ext cx="6726238" cy="37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516E4-118D-4A69-91FF-8F91E3D4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17" y="1016882"/>
            <a:ext cx="6875983" cy="412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1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servers for java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F1BE1-BEE2-4A92-9C98-607A2968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74" y="1298575"/>
            <a:ext cx="5734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 Servlet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29834-3B35-4DE5-9883-157C8610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647283"/>
            <a:ext cx="8392812" cy="25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0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Apache Tomcat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3B502-E3E0-419A-BEDA-50D252A3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59" y="1117600"/>
            <a:ext cx="5446437" cy="38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6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CD434-B715-41E0-8C3D-0C16BB4C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47" y="273051"/>
            <a:ext cx="6672253" cy="47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Version Control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35CF6-7C6A-44BA-A3CE-A5D07AF4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50975"/>
            <a:ext cx="8229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Version Control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01980-BE23-4B2E-8DC6-25CB79B2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02" y="1149066"/>
            <a:ext cx="4772998" cy="38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Git vs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3E034-51F2-4EF8-9A93-B7BEB681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30" y="1061500"/>
            <a:ext cx="6144420" cy="40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 developer’s tools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Build tools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Maven, gradle, ant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Web servers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dirty="0"/>
              <a:t>Tomcat, Jetty, JBoss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Version Control Systems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-US" sz="1200" dirty="0"/>
              <a:t>S</a:t>
            </a:r>
            <a:r>
              <a:rPr lang="en" sz="1200" dirty="0"/>
              <a:t>vn, Perforce, git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Frameworks</a:t>
            </a:r>
            <a:br>
              <a:rPr lang="en" sz="1500" dirty="0"/>
            </a:br>
            <a:r>
              <a:rPr lang="en-US" sz="1200" dirty="0"/>
              <a:t>Spring, Java Enterprise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Other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Git workflow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AED2EA2-B1F0-924A-9175-DEE55F5C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9" y="1106042"/>
            <a:ext cx="7513721" cy="3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 frameworks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Java Frameworks are the application skeletons or complete structures that provide the programmer with the basic tools of creating a web-based application or any kind of software.</a:t>
            </a: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61484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Technology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415AA-3CEA-1A31-B26B-64BA488C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99" y="1051175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Libraries and frameworks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2C61C-7371-9E32-7F2F-13C763F3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277983"/>
            <a:ext cx="5759450" cy="33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History of web dev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9E2A8-09DE-EFF1-4B27-413A2DB2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2" y="1142806"/>
            <a:ext cx="8654296" cy="38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69864-7962-4E85-A9DD-F27239FE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99" y="1051175"/>
            <a:ext cx="6985000" cy="38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967B3-8DD4-4B15-B0A3-3A9AD4FD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5" y="1249362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31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basics: AOP</a:t>
            </a:r>
          </a:p>
        </p:txBody>
      </p:sp>
      <p:pic>
        <p:nvPicPr>
          <p:cNvPr id="4" name="Picture 3" descr="A diagram of a method and pointcut&#10;&#10;Description automatically generated">
            <a:extLst>
              <a:ext uri="{FF2B5EF4-FFF2-40B4-BE49-F238E27FC236}">
                <a16:creationId xmlns:a16="http://schemas.microsoft.com/office/drawing/2014/main" id="{1D938CD9-5E0A-24AC-98E6-3DA0B012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482140"/>
            <a:ext cx="54006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9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CC6E3-5147-4B2E-AE53-B3C5EA10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36" y="1709737"/>
            <a:ext cx="61055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4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basics: dependency injection</a:t>
            </a:r>
          </a:p>
        </p:txBody>
      </p:sp>
      <p:pic>
        <p:nvPicPr>
          <p:cNvPr id="5" name="Picture 4" descr="A diagram of a client and client&#10;&#10;Description automatically generated">
            <a:extLst>
              <a:ext uri="{FF2B5EF4-FFF2-40B4-BE49-F238E27FC236}">
                <a16:creationId xmlns:a16="http://schemas.microsoft.com/office/drawing/2014/main" id="{F876D258-76CC-A244-2943-20169644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7" y="1267640"/>
            <a:ext cx="7020426" cy="38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program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4DD99-8DE6-F1EB-A41F-9B624962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051175"/>
            <a:ext cx="7191375" cy="39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container</a:t>
            </a:r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id="{DE87C8E1-1E1B-EB2C-94B9-FAE35D3C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" y="1249697"/>
            <a:ext cx="8952838" cy="3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0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containers</a:t>
            </a:r>
          </a:p>
        </p:txBody>
      </p:sp>
      <p:pic>
        <p:nvPicPr>
          <p:cNvPr id="4" name="Picture 3" descr="A diagram of beans being processed&#10;&#10;Description automatically generated">
            <a:extLst>
              <a:ext uri="{FF2B5EF4-FFF2-40B4-BE49-F238E27FC236}">
                <a16:creationId xmlns:a16="http://schemas.microsoft.com/office/drawing/2014/main" id="{3E3D1DCA-AAC8-27AE-2F62-B4AE1370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76" y="996047"/>
            <a:ext cx="1504258" cy="4147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B5273-ADD4-4614-1F92-9F3D944D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134380"/>
            <a:ext cx="2713121" cy="3859738"/>
          </a:xfrm>
          <a:prstGeom prst="rect">
            <a:avLst/>
          </a:prstGeom>
        </p:spPr>
      </p:pic>
      <p:pic>
        <p:nvPicPr>
          <p:cNvPr id="8" name="Picture 7" descr="A diagram of a business object&#10;&#10;Description automatically generated">
            <a:extLst>
              <a:ext uri="{FF2B5EF4-FFF2-40B4-BE49-F238E27FC236}">
                <a16:creationId xmlns:a16="http://schemas.microsoft.com/office/drawing/2014/main" id="{524F34FB-6550-9DBD-B292-EA4F65CC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568" y="2036050"/>
            <a:ext cx="3459751" cy="20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9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8DF73-33E5-D417-18AC-DB7A4D5C9328}"/>
              </a:ext>
            </a:extLst>
          </p:cNvPr>
          <p:cNvSpPr txBox="1"/>
          <p:nvPr/>
        </p:nvSpPr>
        <p:spPr>
          <a:xfrm>
            <a:off x="709863" y="1383633"/>
            <a:ext cx="7946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ApplicationContext</a:t>
            </a:r>
            <a:r>
              <a:rPr lang="en-US" dirty="0"/>
              <a:t> is created and initialized with configuration metadata that describes all the beans. Configuration metadata can be specified via XML, Java code or annotations.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10F2-9676-028F-D2F4-B048E72D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03" y="2056205"/>
            <a:ext cx="4466724" cy="30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4" name="Picture 3" descr="A diagram of a software component scanning&#10;&#10;Description automatically generated">
            <a:extLst>
              <a:ext uri="{FF2B5EF4-FFF2-40B4-BE49-F238E27FC236}">
                <a16:creationId xmlns:a16="http://schemas.microsoft.com/office/drawing/2014/main" id="{5BAA882A-DCC3-9AB5-9B62-B32808AB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6" y="1195037"/>
            <a:ext cx="6845968" cy="38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B16A5-77F2-4B97-C58D-E24304EE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2" y="1262103"/>
            <a:ext cx="6668040" cy="38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9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B055C2F7-7839-971C-9F8A-DB7D30C9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97" y="1047256"/>
            <a:ext cx="4235006" cy="40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1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bean scopes: singleton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A021313-9D54-2D24-5F37-FC025A49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9" y="1235743"/>
            <a:ext cx="7620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8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bean scopes: prototype</a:t>
            </a:r>
          </a:p>
        </p:txBody>
      </p:sp>
      <p:pic>
        <p:nvPicPr>
          <p:cNvPr id="4" name="Picture 3" descr="A diagram of a brand&#10;&#10;Description automatically generated">
            <a:extLst>
              <a:ext uri="{FF2B5EF4-FFF2-40B4-BE49-F238E27FC236}">
                <a16:creationId xmlns:a16="http://schemas.microsoft.com/office/drawing/2014/main" id="{041356FE-C7C2-CA37-400B-12616C58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8316"/>
            <a:ext cx="7620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3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641326-043C-054B-9785-B8323BFA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42"/>
            <a:ext cx="9144000" cy="39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E7F3EC9-6257-8F1F-AD60-5E27C82F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906"/>
            <a:ext cx="9144000" cy="31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Compiling and running Java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2580D-B68A-4835-9E92-9DABDB77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717550"/>
            <a:ext cx="5829300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A175D-92B7-454E-847B-7EC44180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1171575"/>
            <a:ext cx="34099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CE96-E6AC-DF1F-254F-990EA2AA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8" y="1087486"/>
            <a:ext cx="5326304" cy="40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7EE08-6FAB-4334-83F5-36DDF4BF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" y="1101976"/>
            <a:ext cx="9030701" cy="3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8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REST service using Spring MVC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3488-73B7-F458-43B7-AC478BB8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23" y="1105769"/>
            <a:ext cx="4762351" cy="39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97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REST consumption: Java </a:t>
            </a:r>
            <a:r>
              <a:rPr lang="en-US" sz="3600" dirty="0" err="1">
                <a:solidFill>
                  <a:schemeClr val="dk1"/>
                </a:solidFill>
              </a:rPr>
              <a:t>HttpClient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55B72ECF-175A-DB89-2725-4C7D75EC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0" y="1114051"/>
            <a:ext cx="6801200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HttpClient</a:t>
            </a:r>
            <a:r>
              <a:rPr lang="en-US" sz="3600" dirty="0">
                <a:solidFill>
                  <a:schemeClr val="dk1"/>
                </a:solidFill>
              </a:rPr>
              <a:t> code example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771AE4-D3B2-6F1F-6401-134D58E2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9" y="1330857"/>
            <a:ext cx="8010939" cy="35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5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package</a:t>
            </a:r>
          </a:p>
        </p:txBody>
      </p:sp>
      <p:pic>
        <p:nvPicPr>
          <p:cNvPr id="5" name="Picture 4" descr="A diagram of a programming language&#10;&#10;Description automatically generated">
            <a:extLst>
              <a:ext uri="{FF2B5EF4-FFF2-40B4-BE49-F238E27FC236}">
                <a16:creationId xmlns:a16="http://schemas.microsoft.com/office/drawing/2014/main" id="{2BEEFEF1-02C9-114E-EC8D-20547DF0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12" y="1207708"/>
            <a:ext cx="6366576" cy="3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9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cheat sheet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C21DEE-4D5F-DD40-77F0-C6112EE3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87" y="983756"/>
            <a:ext cx="5884025" cy="41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8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28043-E5F5-3C61-0023-51AC73F3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3" y="1360065"/>
            <a:ext cx="7308213" cy="121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1A2C2-4D72-A49B-3E21-387E6B3E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92" y="3066161"/>
            <a:ext cx="7087214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example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3517E71-4C30-F1F7-F834-3DCC4E9E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34" y="1140515"/>
            <a:ext cx="6380731" cy="39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testing tools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Postman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Manual and atomated API testing</a:t>
            </a:r>
            <a:br>
              <a:rPr lang="en" sz="1200" dirty="0"/>
            </a:br>
            <a:r>
              <a:rPr lang="en" sz="1200" dirty="0"/>
              <a:t>Supports </a:t>
            </a:r>
            <a:r>
              <a:rPr lang="en-US" sz="1200" dirty="0"/>
              <a:t>REST and SOAP API’s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SoapUI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Coding capabilities to create complex-scenarios</a:t>
            </a:r>
            <a:br>
              <a:rPr lang="en-US" sz="1200" dirty="0"/>
            </a:br>
            <a:r>
              <a:rPr lang="en" sz="1200" dirty="0"/>
              <a:t>Supports </a:t>
            </a:r>
            <a:r>
              <a:rPr lang="en-US" sz="1200" dirty="0"/>
              <a:t>REST and SOAP API’s</a:t>
            </a:r>
            <a:br>
              <a:rPr lang="en-US" sz="1200" dirty="0"/>
            </a:br>
            <a:br>
              <a:rPr lang="en-US" sz="1200" dirty="0"/>
            </a:br>
            <a:r>
              <a:rPr lang="en-US" sz="1400" b="1" dirty="0" err="1"/>
              <a:t>Jmeter</a:t>
            </a:r>
            <a:br>
              <a:rPr lang="en-US" sz="1400" b="1" dirty="0"/>
            </a:br>
            <a:r>
              <a:rPr lang="en-US" sz="1200" b="1" dirty="0"/>
              <a:t>O</a:t>
            </a:r>
            <a:r>
              <a:rPr lang="en-US" sz="1200" dirty="0"/>
              <a:t>pen-source Load Testing tool</a:t>
            </a:r>
            <a:br>
              <a:rPr lang="en-US" sz="1200" dirty="0"/>
            </a:br>
            <a:r>
              <a:rPr lang="en-US" sz="1200" dirty="0"/>
              <a:t>Uses CSV files to allow for data driven API testing </a:t>
            </a:r>
            <a:br>
              <a:rPr lang="en-US" sz="1200" dirty="0"/>
            </a:br>
            <a:br>
              <a:rPr lang="en-US" sz="1200" dirty="0"/>
            </a:br>
            <a:r>
              <a:rPr lang="en" sz="1400" b="1" dirty="0"/>
              <a:t>SwaggerUI</a:t>
            </a:r>
            <a:br>
              <a:rPr lang="en" sz="1400" b="1" dirty="0"/>
            </a:br>
            <a:r>
              <a:rPr lang="en-US" sz="1200" dirty="0"/>
              <a:t>Automated API documentation library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Advanced Rest Client</a:t>
            </a:r>
            <a:br>
              <a:rPr lang="en" sz="1500" dirty="0"/>
            </a:br>
            <a:r>
              <a:rPr lang="en-US" sz="1200" dirty="0"/>
              <a:t>Easy tool for API testing</a:t>
            </a:r>
            <a:br>
              <a:rPr lang="en-US" sz="1200" dirty="0"/>
            </a:br>
            <a:r>
              <a:rPr lang="en-US" sz="1200" dirty="0"/>
              <a:t>Supports GET/POST HTTP methods 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81534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app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D04F5-6998-4425-AE16-CF4AD04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190625"/>
            <a:ext cx="5270500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913FC-DBE3-47E1-979C-BD55F876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9449"/>
            <a:ext cx="3969394" cy="28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36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 err="1">
                <a:solidFill>
                  <a:schemeClr val="dk1"/>
                </a:solidFill>
              </a:rPr>
              <a:t>soapUI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E6E18-D229-16A1-ADFA-A6DF29E6F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79" y="1145816"/>
            <a:ext cx="6519241" cy="391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5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2393B-F193-2A6A-25AB-F0BCE564F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1D1C-48C0-ED13-2B96-B02BACA9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Postman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96070-595C-B89D-71B4-8818C6EFE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52" y="1116730"/>
            <a:ext cx="6295495" cy="39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85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3130-993E-3EC4-F371-F7B4819A6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3030-D786-4854-99EA-72F99E8B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Advanced REST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43B7F-F0A5-DC95-0FB2-715DB8C2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8" y="1051175"/>
            <a:ext cx="7686261" cy="38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9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58C27-42FD-7109-9973-B21C3312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E2A7-C673-5A8A-B3DE-73FE1C76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29F06-905B-7CB5-47DE-34184512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8" y="997019"/>
            <a:ext cx="7265504" cy="40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14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598F4-F703-7D13-4C9B-EDF5945C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C7F9-B1CB-B548-743C-88893397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36384-8597-E286-51F4-9423A306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95" y="1051175"/>
            <a:ext cx="4962255" cy="39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62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Swagger with Java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8E594-3A6D-4497-80D6-D1EE1932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7" y="1058021"/>
            <a:ext cx="5210054" cy="40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50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Browser network console!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4BC84-002D-40DD-827D-783CE9F9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58" y="956281"/>
            <a:ext cx="4802484" cy="41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2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Build tools for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79C6F-4AAF-436A-8F4C-049B20F1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4" y="1160462"/>
            <a:ext cx="60769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0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Build tools for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2F718-2520-4E60-8B9B-B7C4D950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262062"/>
            <a:ext cx="7620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1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Ant for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64986-C8C1-4F33-8058-3E01F44E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27375"/>
            <a:ext cx="3752850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61852-EE4A-4F59-ACF4-E7A88E1D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1543050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D4DF7-C851-4AF5-A70C-9C52ACB2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1100882"/>
            <a:ext cx="6541770" cy="3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213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16828</TotalTime>
  <Words>355</Words>
  <Application>Microsoft Office PowerPoint</Application>
  <PresentationFormat>On-screen Show (16:9)</PresentationFormat>
  <Paragraphs>75</Paragraphs>
  <Slides>57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Lato</vt:lpstr>
      <vt:lpstr>Calibri</vt:lpstr>
      <vt:lpstr>Raleway</vt:lpstr>
      <vt:lpstr>Arial</vt:lpstr>
      <vt:lpstr>swiss-2</vt:lpstr>
      <vt:lpstr>Software Development with Java</vt:lpstr>
      <vt:lpstr>Java developer’s tools</vt:lpstr>
      <vt:lpstr>Java program structure</vt:lpstr>
      <vt:lpstr>Compiling and running Java code</vt:lpstr>
      <vt:lpstr>Web app structure</vt:lpstr>
      <vt:lpstr>Build tools for Java</vt:lpstr>
      <vt:lpstr>Build tools for Java</vt:lpstr>
      <vt:lpstr>Ant for Java</vt:lpstr>
      <vt:lpstr>Maven for Java</vt:lpstr>
      <vt:lpstr>Maven for Java</vt:lpstr>
      <vt:lpstr>Maven for Java</vt:lpstr>
      <vt:lpstr>Gradle</vt:lpstr>
      <vt:lpstr>Web servers for java applications</vt:lpstr>
      <vt:lpstr> Servlet container</vt:lpstr>
      <vt:lpstr>Apache Tomcat</vt:lpstr>
      <vt:lpstr>PowerPoint Presentation</vt:lpstr>
      <vt:lpstr>Version Control System</vt:lpstr>
      <vt:lpstr>Version Control Systems</vt:lpstr>
      <vt:lpstr>Git vs GitHub</vt:lpstr>
      <vt:lpstr>Git workflow</vt:lpstr>
      <vt:lpstr>Java frameworks</vt:lpstr>
      <vt:lpstr>Technology stack</vt:lpstr>
      <vt:lpstr>Libraries and frameworks</vt:lpstr>
      <vt:lpstr>History of web dev frameworks</vt:lpstr>
      <vt:lpstr>Java Frameworks</vt:lpstr>
      <vt:lpstr>Spring Architecture</vt:lpstr>
      <vt:lpstr>Spring basics: AOP</vt:lpstr>
      <vt:lpstr>Spring Core</vt:lpstr>
      <vt:lpstr>Spring basics: dependency injection</vt:lpstr>
      <vt:lpstr>Spring container</vt:lpstr>
      <vt:lpstr>Spring containers</vt:lpstr>
      <vt:lpstr>Spring configuration</vt:lpstr>
      <vt:lpstr>Spring configuration</vt:lpstr>
      <vt:lpstr>Spring configuration</vt:lpstr>
      <vt:lpstr>Spring configuration</vt:lpstr>
      <vt:lpstr>Spring bean scopes: singleton</vt:lpstr>
      <vt:lpstr>Spring bean scopes: prototype</vt:lpstr>
      <vt:lpstr>Spring autowiring</vt:lpstr>
      <vt:lpstr>Spring autowiring</vt:lpstr>
      <vt:lpstr>Spring autowiring</vt:lpstr>
      <vt:lpstr>Spring MVC</vt:lpstr>
      <vt:lpstr>REST service using Spring MVC</vt:lpstr>
      <vt:lpstr>REST consumption: Java HttpClient</vt:lpstr>
      <vt:lpstr>Java HttpClient code example</vt:lpstr>
      <vt:lpstr>Java RegEx package</vt:lpstr>
      <vt:lpstr>Java RegEx cheat sheet</vt:lpstr>
      <vt:lpstr>Java RegEx example</vt:lpstr>
      <vt:lpstr>Java RegEx example</vt:lpstr>
      <vt:lpstr>API testing tools</vt:lpstr>
      <vt:lpstr>soapUI</vt:lpstr>
      <vt:lpstr>Postman</vt:lpstr>
      <vt:lpstr>Advanced REST Client</vt:lpstr>
      <vt:lpstr>JMeter</vt:lpstr>
      <vt:lpstr>Swagger UI</vt:lpstr>
      <vt:lpstr>Swagger with Java annotations</vt:lpstr>
      <vt:lpstr>Browser network console!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57</cp:revision>
  <dcterms:modified xsi:type="dcterms:W3CDTF">2024-03-22T14:49:40Z</dcterms:modified>
</cp:coreProperties>
</file>